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5143500" type="screen16x9"/>
  <p:notesSz cx="6858000" cy="9144000"/>
  <p:embeddedFontLst>
    <p:embeddedFont>
      <p:font typeface="Lato" panose="020F0502020204030203" pitchFamily="34" charset="0"/>
      <p:regular r:id="rId19"/>
      <p:bold r:id="rId20"/>
      <p:italic r:id="rId21"/>
      <p:boldItalic r:id="rId22"/>
    </p:embeddedFont>
    <p:embeddedFont>
      <p:font typeface="Raleway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g95gIExvUucalXXVZR+tecopDG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8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23285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5716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4180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1840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dac7012dd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1dac7012dd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7104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2878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dac7012dd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g1dac7012dd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2324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dac7012dd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1dac7012dd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3374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4819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dac7012dd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1dac7012dd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9172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dac7012dde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g1dac7012dde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7437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464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dac7012dd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g1dac7012dde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803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dac7012dde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1dac7012dde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5397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dac7012dde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g1dac7012dde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750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dac7012dde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g1dac7012dde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0308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3023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3787800" cy="19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ubTitle" idx="1"/>
          </p:nvPr>
        </p:nvSpPr>
        <p:spPr>
          <a:xfrm>
            <a:off x="729595" y="3401500"/>
            <a:ext cx="37878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" name="Google Shape;14;p1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5" name="Google Shape;15;p1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3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1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0" name="Google Shape;20;p1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5"/>
          <p:cNvPicPr preferRelativeResize="0"/>
          <p:nvPr/>
        </p:nvPicPr>
        <p:blipFill rotWithShape="1">
          <a:blip r:embed="rId2">
            <a:alphaModFix/>
          </a:blip>
          <a:srcRect l="20380" r="20372"/>
          <a:stretch/>
        </p:blipFill>
        <p:spPr>
          <a:xfrm>
            <a:off x="1" y="-50"/>
            <a:ext cx="4572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/>
          <p:nvPr/>
        </p:nvSpPr>
        <p:spPr>
          <a:xfrm>
            <a:off x="1650" y="-50"/>
            <a:ext cx="4568700" cy="5143500"/>
          </a:xfrm>
          <a:prstGeom prst="rect">
            <a:avLst/>
          </a:prstGeom>
          <a:solidFill>
            <a:srgbClr val="E96767">
              <a:alpha val="87450"/>
            </a:srgbClr>
          </a:solidFill>
          <a:ln>
            <a:noFill/>
          </a:ln>
          <a:effectLst>
            <a:outerShdw blurRad="485775" dist="19050" dir="15420000" algn="bl" rotWithShape="0">
              <a:schemeClr val="dk1">
                <a:alpha val="10588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" name="Google Shape;27;p15"/>
          <p:cNvGrpSpPr/>
          <p:nvPr/>
        </p:nvGrpSpPr>
        <p:grpSpPr>
          <a:xfrm>
            <a:off x="785617" y="1466556"/>
            <a:ext cx="745763" cy="45826"/>
            <a:chOff x="4580561" y="2589004"/>
            <a:chExt cx="1064464" cy="25200"/>
          </a:xfrm>
        </p:grpSpPr>
        <p:sp>
          <p:nvSpPr>
            <p:cNvPr id="28" name="Google Shape;28;p1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635550" y="15427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subTitle" idx="1"/>
          </p:nvPr>
        </p:nvSpPr>
        <p:spPr>
          <a:xfrm>
            <a:off x="635550" y="2772050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sldNum" idx="12"/>
          </p:nvPr>
        </p:nvSpPr>
        <p:spPr>
          <a:xfrm>
            <a:off x="8536300" y="474985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" name="Google Shape;38;p17"/>
          <p:cNvGrpSpPr/>
          <p:nvPr/>
        </p:nvGrpSpPr>
        <p:grpSpPr>
          <a:xfrm>
            <a:off x="830392" y="48256"/>
            <a:ext cx="745763" cy="45826"/>
            <a:chOff x="4580561" y="2589004"/>
            <a:chExt cx="1064464" cy="25200"/>
          </a:xfrm>
        </p:grpSpPr>
        <p:sp>
          <p:nvSpPr>
            <p:cNvPr id="39" name="Google Shape;39;p1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733975" y="-1252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 2">
  <p:cSld name="SECTION_TITLE_AND_DESCRIPTION_1_2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8"/>
          <p:cNvPicPr preferRelativeResize="0"/>
          <p:nvPr/>
        </p:nvPicPr>
        <p:blipFill rotWithShape="1">
          <a:blip r:embed="rId2">
            <a:alphaModFix/>
          </a:blip>
          <a:srcRect l="20359" r="20353"/>
          <a:stretch/>
        </p:blipFill>
        <p:spPr>
          <a:xfrm>
            <a:off x="0" y="0"/>
            <a:ext cx="457524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8"/>
          <p:cNvSpPr/>
          <p:nvPr/>
        </p:nvSpPr>
        <p:spPr>
          <a:xfrm>
            <a:off x="1625" y="0"/>
            <a:ext cx="4572000" cy="5143500"/>
          </a:xfrm>
          <a:prstGeom prst="rect">
            <a:avLst/>
          </a:prstGeom>
          <a:solidFill>
            <a:srgbClr val="E96767">
              <a:alpha val="9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" name="Google Shape;47;p18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8" name="Google Shape;48;p1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1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9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6" name="Google Shape;56;p1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bg>
      <p:bgPr>
        <a:solidFill>
          <a:schemeClr val="lt2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3787800" cy="19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subTitle" idx="1"/>
          </p:nvPr>
        </p:nvSpPr>
        <p:spPr>
          <a:xfrm>
            <a:off x="729595" y="3401500"/>
            <a:ext cx="37878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4" name="Google Shape;64;p20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5" name="Google Shape;65;p2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" name="Google Shape;67;p20"/>
          <p:cNvSpPr/>
          <p:nvPr/>
        </p:nvSpPr>
        <p:spPr>
          <a:xfrm>
            <a:off x="0" y="1"/>
            <a:ext cx="9144000" cy="46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" name="Google Shape;68;p20"/>
          <p:cNvGrpSpPr/>
          <p:nvPr/>
        </p:nvGrpSpPr>
        <p:grpSpPr>
          <a:xfrm>
            <a:off x="5063224" y="1313339"/>
            <a:ext cx="3459829" cy="2670551"/>
            <a:chOff x="3553042" y="1657806"/>
            <a:chExt cx="3461100" cy="2671532"/>
          </a:xfrm>
        </p:grpSpPr>
        <p:sp>
          <p:nvSpPr>
            <p:cNvPr id="69" name="Google Shape;69;p20"/>
            <p:cNvSpPr/>
            <p:nvPr/>
          </p:nvSpPr>
          <p:spPr>
            <a:xfrm>
              <a:off x="4856024" y="3625653"/>
              <a:ext cx="944700" cy="663300"/>
            </a:xfrm>
            <a:prstGeom prst="trapezoid">
              <a:avLst>
                <a:gd name="adj" fmla="val 25000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0"/>
            <p:cNvSpPr/>
            <p:nvPr/>
          </p:nvSpPr>
          <p:spPr>
            <a:xfrm rot="10800000">
              <a:off x="4953871" y="3681997"/>
              <a:ext cx="400200" cy="606600"/>
            </a:xfrm>
            <a:prstGeom prst="triangle">
              <a:avLst>
                <a:gd name="adj" fmla="val 96745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0"/>
            <p:cNvSpPr/>
            <p:nvPr/>
          </p:nvSpPr>
          <p:spPr>
            <a:xfrm>
              <a:off x="4767796" y="3681816"/>
              <a:ext cx="163500" cy="606600"/>
            </a:xfrm>
            <a:prstGeom prst="triangle">
              <a:avLst>
                <a:gd name="adj" fmla="val 98558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0"/>
            <p:cNvSpPr/>
            <p:nvPr/>
          </p:nvSpPr>
          <p:spPr>
            <a:xfrm rot="10800000">
              <a:off x="4678237" y="4276102"/>
              <a:ext cx="1210800" cy="456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0"/>
            <p:cNvSpPr/>
            <p:nvPr/>
          </p:nvSpPr>
          <p:spPr>
            <a:xfrm rot="10800000">
              <a:off x="4668343" y="4283738"/>
              <a:ext cx="1230600" cy="45600"/>
            </a:xfrm>
            <a:prstGeom prst="roundRect">
              <a:avLst>
                <a:gd name="adj" fmla="val 50000"/>
              </a:avLst>
            </a:pr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0"/>
            <p:cNvSpPr/>
            <p:nvPr/>
          </p:nvSpPr>
          <p:spPr>
            <a:xfrm>
              <a:off x="4926950" y="3681915"/>
              <a:ext cx="42900" cy="5943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0"/>
            <p:cNvSpPr/>
            <p:nvPr/>
          </p:nvSpPr>
          <p:spPr>
            <a:xfrm>
              <a:off x="3553042" y="1674645"/>
              <a:ext cx="3461100" cy="2014500"/>
            </a:xfrm>
            <a:prstGeom prst="roundRect">
              <a:avLst>
                <a:gd name="adj" fmla="val 1882"/>
              </a:avLst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0"/>
            <p:cNvSpPr/>
            <p:nvPr/>
          </p:nvSpPr>
          <p:spPr>
            <a:xfrm>
              <a:off x="3553042" y="1657806"/>
              <a:ext cx="3461100" cy="2014500"/>
            </a:xfrm>
            <a:prstGeom prst="roundRect">
              <a:avLst>
                <a:gd name="adj" fmla="val 1764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7" name="Google Shape;77;p20" descr="Component Detail"/>
          <p:cNvPicPr preferRelativeResize="0"/>
          <p:nvPr/>
        </p:nvPicPr>
        <p:blipFill rotWithShape="1">
          <a:blip r:embed="rId2">
            <a:alphaModFix/>
          </a:blip>
          <a:srcRect b="25075"/>
          <a:stretch/>
        </p:blipFill>
        <p:spPr>
          <a:xfrm>
            <a:off x="5161725" y="1399791"/>
            <a:ext cx="3262825" cy="18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0"/>
          <p:cNvSpPr/>
          <p:nvPr/>
        </p:nvSpPr>
        <p:spPr>
          <a:xfrm flipH="1">
            <a:off x="5156196" y="1401826"/>
            <a:ext cx="3268577" cy="1812993"/>
          </a:xfrm>
          <a:prstGeom prst="rtTriangle">
            <a:avLst/>
          </a:prstGeom>
          <a:solidFill>
            <a:srgbClr val="000000">
              <a:alpha val="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" name="Google Shape;79;p20"/>
          <p:cNvGrpSpPr/>
          <p:nvPr/>
        </p:nvGrpSpPr>
        <p:grpSpPr>
          <a:xfrm>
            <a:off x="7666681" y="2077877"/>
            <a:ext cx="1148179" cy="2282763"/>
            <a:chOff x="7666681" y="2077877"/>
            <a:chExt cx="1148179" cy="2282763"/>
          </a:xfrm>
        </p:grpSpPr>
        <p:grpSp>
          <p:nvGrpSpPr>
            <p:cNvPr id="80" name="Google Shape;80;p20"/>
            <p:cNvGrpSpPr/>
            <p:nvPr/>
          </p:nvGrpSpPr>
          <p:grpSpPr>
            <a:xfrm>
              <a:off x="7666681" y="2077877"/>
              <a:ext cx="1148179" cy="2282763"/>
              <a:chOff x="3983627" y="1676395"/>
              <a:chExt cx="1449538" cy="2881913"/>
            </a:xfrm>
          </p:grpSpPr>
          <p:sp>
            <p:nvSpPr>
              <p:cNvPr id="81" name="Google Shape;81;p20"/>
              <p:cNvSpPr/>
              <p:nvPr/>
            </p:nvSpPr>
            <p:spPr>
              <a:xfrm rot="-5400000">
                <a:off x="3276827" y="2404608"/>
                <a:ext cx="2860500" cy="1446900"/>
              </a:xfrm>
              <a:prstGeom prst="roundRect">
                <a:avLst>
                  <a:gd name="adj" fmla="val 4551"/>
                </a:avLst>
              </a:pr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20"/>
              <p:cNvSpPr/>
              <p:nvPr/>
            </p:nvSpPr>
            <p:spPr>
              <a:xfrm rot="-5400000">
                <a:off x="3279465" y="2383195"/>
                <a:ext cx="2860500" cy="1446900"/>
              </a:xfrm>
              <a:prstGeom prst="roundRect">
                <a:avLst>
                  <a:gd name="adj" fmla="val 4551"/>
                </a:avLst>
              </a:pr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20"/>
              <p:cNvSpPr/>
              <p:nvPr/>
            </p:nvSpPr>
            <p:spPr>
              <a:xfrm>
                <a:off x="4473243" y="4318802"/>
                <a:ext cx="472800" cy="76800"/>
              </a:xfrm>
              <a:prstGeom prst="roundRect">
                <a:avLst>
                  <a:gd name="adj" fmla="val 50000"/>
                </a:avLst>
              </a:prstGeom>
              <a:solidFill>
                <a:srgbClr val="4B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84" name="Google Shape;84;p20" descr="Mobile View"/>
            <p:cNvPicPr preferRelativeResize="0"/>
            <p:nvPr/>
          </p:nvPicPr>
          <p:blipFill rotWithShape="1">
            <a:blip r:embed="rId3">
              <a:alphaModFix/>
            </a:blip>
            <a:srcRect t="4362" b="4371"/>
            <a:stretch/>
          </p:blipFill>
          <p:spPr>
            <a:xfrm>
              <a:off x="7720839" y="2222723"/>
              <a:ext cx="1037555" cy="18334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Google Shape;85;p20"/>
            <p:cNvSpPr/>
            <p:nvPr/>
          </p:nvSpPr>
          <p:spPr>
            <a:xfrm flipH="1">
              <a:off x="7722342" y="2222973"/>
              <a:ext cx="1037700" cy="1833000"/>
            </a:xfrm>
            <a:prstGeom prst="rtTriangle">
              <a:avLst/>
            </a:prstGeom>
            <a:solidFill>
              <a:srgbClr val="000000">
                <a:alpha val="235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" name="Google Shape;88;p21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89" name="Google Shape;89;p2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91;p2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" name="Google Shape;97;p2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98" name="Google Shape;98;p2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" name="Google Shape;100;p2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2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08" name="Google Shape;108;p2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" name="Google Shape;110;p24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4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p2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16" name="Google Shape;116;p2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24" name="Google Shape;124;p2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27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27" name="Google Shape;127;p2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" name="Google Shape;129;p27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0" name="Google Shape;130;p27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-320150" y="-357400"/>
            <a:ext cx="1099049" cy="109904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ms.wigal.com.gh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frog.wigal.com.gh/logi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8389B6-71BC-5395-8EEB-43CD222BF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250" y="1637969"/>
            <a:ext cx="3515706" cy="2011680"/>
          </a:xfrm>
          <a:prstGeom prst="rect">
            <a:avLst/>
          </a:prstGeom>
        </p:spPr>
      </p:pic>
      <p:pic>
        <p:nvPicPr>
          <p:cNvPr id="136" name="Google Shape;136;p1" descr="Open Chromebook laptop computer"/>
          <p:cNvPicPr preferRelativeResize="0"/>
          <p:nvPr/>
        </p:nvPicPr>
        <p:blipFill rotWithShape="1">
          <a:blip r:embed="rId4">
            <a:alphaModFix/>
          </a:blip>
          <a:srcRect r="3342"/>
          <a:stretch/>
        </p:blipFill>
        <p:spPr>
          <a:xfrm>
            <a:off x="4606900" y="1399750"/>
            <a:ext cx="4537098" cy="282239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3787800" cy="19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4400" dirty="0"/>
              <a:t>USING SMS FOR MINISTRY</a:t>
            </a:r>
            <a:endParaRPr sz="4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sz="4400" dirty="0"/>
          </a:p>
        </p:txBody>
      </p:sp>
      <p:pic>
        <p:nvPicPr>
          <p:cNvPr id="139" name="Google Shape;139;p1" descr="Portrait-oriented black smaptphone"/>
          <p:cNvPicPr preferRelativeResize="0"/>
          <p:nvPr/>
        </p:nvPicPr>
        <p:blipFill rotWithShape="1">
          <a:blip r:embed="rId5">
            <a:alphaModFix/>
          </a:blip>
          <a:srcRect r="19978"/>
          <a:stretch/>
        </p:blipFill>
        <p:spPr>
          <a:xfrm>
            <a:off x="8220926" y="2149750"/>
            <a:ext cx="923075" cy="2265601"/>
          </a:xfrm>
          <a:prstGeom prst="rect">
            <a:avLst/>
          </a:prstGeom>
          <a:noFill/>
          <a:ln>
            <a:noFill/>
          </a:ln>
          <a:effectLst>
            <a:reflection stA="20000" endPos="4000" fadeDir="5400012" sy="-100000" algn="bl" rotWithShape="0"/>
          </a:effectLst>
        </p:spPr>
      </p:pic>
      <p:sp>
        <p:nvSpPr>
          <p:cNvPr id="140" name="Google Shape;140;p1"/>
          <p:cNvSpPr txBox="1">
            <a:spLocks noGrp="1"/>
          </p:cNvSpPr>
          <p:nvPr>
            <p:ph type="subTitle" idx="1"/>
          </p:nvPr>
        </p:nvSpPr>
        <p:spPr>
          <a:xfrm>
            <a:off x="729600" y="3477700"/>
            <a:ext cx="3787800" cy="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900"/>
              <a:t>Using the SMS Platform (FROG)</a:t>
            </a:r>
            <a:endParaRPr sz="1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900"/>
              <a:t>for church Management</a:t>
            </a:r>
            <a:endParaRPr sz="1900"/>
          </a:p>
        </p:txBody>
      </p:sp>
      <p:sp>
        <p:nvSpPr>
          <p:cNvPr id="142" name="Google Shape;142;p1"/>
          <p:cNvSpPr txBox="1">
            <a:spLocks noGrp="1"/>
          </p:cNvSpPr>
          <p:nvPr>
            <p:ph type="subTitle" idx="1"/>
          </p:nvPr>
        </p:nvSpPr>
        <p:spPr>
          <a:xfrm>
            <a:off x="733075" y="4557925"/>
            <a:ext cx="84471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500"/>
              <a:t>A presentation by the </a:t>
            </a:r>
            <a:r>
              <a:rPr lang="en" sz="1500" b="1"/>
              <a:t>Digital Ministry</a:t>
            </a:r>
            <a:r>
              <a:rPr lang="en" sz="1500"/>
              <a:t> of the </a:t>
            </a:r>
            <a:r>
              <a:rPr lang="en" sz="1500" b="1"/>
              <a:t>Great Commission Movement of Ghana (GCMG)</a:t>
            </a:r>
            <a:r>
              <a:rPr lang="en" sz="1500"/>
              <a:t>.</a:t>
            </a:r>
            <a:endParaRPr sz="1500"/>
          </a:p>
        </p:txBody>
      </p:sp>
      <p:pic>
        <p:nvPicPr>
          <p:cNvPr id="143" name="Google Shape;14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320925" y="-407575"/>
            <a:ext cx="1874599" cy="132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051643-773B-269A-712D-897355378E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0887" y="2316500"/>
            <a:ext cx="863111" cy="18449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2859900" cy="15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149" name="Google Shape;149;p2"/>
          <p:cNvSpPr txBox="1">
            <a:spLocks noGrp="1"/>
          </p:cNvSpPr>
          <p:nvPr>
            <p:ph type="subTitle" idx="4294967295"/>
          </p:nvPr>
        </p:nvSpPr>
        <p:spPr>
          <a:xfrm>
            <a:off x="2779500" y="1223550"/>
            <a:ext cx="6073200" cy="3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Char char="●"/>
            </a:pPr>
            <a:r>
              <a:rPr lang="en" sz="2000" b="0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Introduction to FROG</a:t>
            </a:r>
            <a:r>
              <a:rPr lang="en" sz="2000" dirty="0">
                <a:solidFill>
                  <a:srgbClr val="FFFFFF"/>
                </a:solidFill>
              </a:rPr>
              <a:t>.</a:t>
            </a:r>
            <a:endParaRPr sz="2000" dirty="0">
              <a:solidFill>
                <a:srgbClr val="FFFFFF"/>
              </a:solidFill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Char char="●"/>
            </a:pPr>
            <a:r>
              <a:rPr lang="en" sz="2000" dirty="0">
                <a:solidFill>
                  <a:srgbClr val="FFFFFF"/>
                </a:solidFill>
              </a:rPr>
              <a:t>How do I access the FROG</a:t>
            </a:r>
            <a:r>
              <a:rPr lang="en" sz="2000" b="0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platform</a:t>
            </a:r>
            <a:r>
              <a:rPr lang="en" sz="2000" dirty="0">
                <a:solidFill>
                  <a:srgbClr val="FFFFFF"/>
                </a:solidFill>
              </a:rPr>
              <a:t>.</a:t>
            </a:r>
            <a:endParaRPr sz="20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Char char="●"/>
            </a:pPr>
            <a:r>
              <a:rPr lang="en" sz="2000" dirty="0">
                <a:solidFill>
                  <a:srgbClr val="FFFFFF"/>
                </a:solidFill>
              </a:rPr>
              <a:t>Create a FROG Account.</a:t>
            </a:r>
            <a:endParaRPr sz="3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 sz="2200" dirty="0">
                <a:solidFill>
                  <a:srgbClr val="FFFFFF"/>
                </a:solidFill>
              </a:rPr>
              <a:t>Activate your Email and Phone Number.</a:t>
            </a:r>
            <a:endParaRPr sz="20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 sz="2200" dirty="0">
                <a:solidFill>
                  <a:srgbClr val="FFFFFF"/>
                </a:solidFill>
              </a:rPr>
              <a:t>The FROG Dashboard.</a:t>
            </a:r>
            <a:endParaRPr sz="20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 sz="2200" dirty="0">
                <a:solidFill>
                  <a:srgbClr val="FFFFFF"/>
                </a:solidFill>
              </a:rPr>
              <a:t>Getting your Spreadsheet prepared</a:t>
            </a:r>
            <a:endParaRPr sz="20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 sz="2000" dirty="0">
                <a:solidFill>
                  <a:srgbClr val="FFFFFF"/>
                </a:solidFill>
              </a:rPr>
              <a:t>Send a Simple SMS Message.</a:t>
            </a:r>
            <a:endParaRPr sz="20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 sz="2200" dirty="0">
                <a:solidFill>
                  <a:srgbClr val="FFFFFF"/>
                </a:solidFill>
              </a:rPr>
              <a:t>Send a Bulk SMS Message.</a:t>
            </a: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en" sz="2200" dirty="0">
                <a:solidFill>
                  <a:srgbClr val="FFFFFF"/>
                </a:solidFill>
              </a:rPr>
              <a:t>Schedule Alerts ( Birthday/Anniversary)</a:t>
            </a:r>
            <a:endParaRPr sz="2000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 dirty="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>
            <a:spLocks noGrp="1"/>
          </p:cNvSpPr>
          <p:nvPr>
            <p:ph type="title"/>
          </p:nvPr>
        </p:nvSpPr>
        <p:spPr>
          <a:xfrm>
            <a:off x="635550" y="1542750"/>
            <a:ext cx="33009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Introduction to FROG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sp>
        <p:nvSpPr>
          <p:cNvPr id="155" name="Google Shape;155;p3"/>
          <p:cNvSpPr txBox="1">
            <a:spLocks noGrp="1"/>
          </p:cNvSpPr>
          <p:nvPr>
            <p:ph type="body" idx="2"/>
          </p:nvPr>
        </p:nvSpPr>
        <p:spPr>
          <a:xfrm>
            <a:off x="4750900" y="546750"/>
            <a:ext cx="4297800" cy="4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FROG is an acronym which stands for Fully Rely On GOD (FROG). 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FROG is a web application platform designed to help it’s users send text messages (Bulk SMS), Voice SMS (Text-to-Speech, Call to Record, IVR Campaigns), and Bulk Emails to all contact across Ghana, and other parts of the world such as Nigeria, UK, USA, CANADA.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600"/>
              </a:spcAft>
              <a:buSzPts val="1300"/>
              <a:buNone/>
            </a:pP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dac7012dde_0_0"/>
          <p:cNvSpPr txBox="1">
            <a:spLocks noGrp="1"/>
          </p:cNvSpPr>
          <p:nvPr>
            <p:ph type="title"/>
          </p:nvPr>
        </p:nvSpPr>
        <p:spPr>
          <a:xfrm>
            <a:off x="635550" y="1542750"/>
            <a:ext cx="38850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How do i access the FROG platform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sp>
        <p:nvSpPr>
          <p:cNvPr id="161" name="Google Shape;161;g1dac7012dde_0_0"/>
          <p:cNvSpPr txBox="1">
            <a:spLocks noGrp="1"/>
          </p:cNvSpPr>
          <p:nvPr>
            <p:ph type="body" idx="2"/>
          </p:nvPr>
        </p:nvSpPr>
        <p:spPr>
          <a:xfrm>
            <a:off x="4750900" y="546750"/>
            <a:ext cx="4297800" cy="4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 b="1">
                <a:solidFill>
                  <a:schemeClr val="dk2"/>
                </a:solidFill>
              </a:rPr>
              <a:t>Open google.com on any search browser</a:t>
            </a:r>
            <a:endParaRPr sz="1600" b="1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 b="1">
                <a:solidFill>
                  <a:schemeClr val="dk2"/>
                </a:solidFill>
              </a:rPr>
              <a:t>Search for the word “FROG WIGAL”</a:t>
            </a:r>
            <a:endParaRPr sz="1600" b="1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 b="1">
                <a:solidFill>
                  <a:schemeClr val="dk2"/>
                </a:solidFill>
              </a:rPr>
              <a:t>Click on the first option to access the FROG website (ie; </a:t>
            </a:r>
            <a:r>
              <a:rPr lang="en" sz="1600" b="1" u="sng">
                <a:solidFill>
                  <a:schemeClr val="hlink"/>
                </a:solidFill>
                <a:hlinkClick r:id="rId3"/>
              </a:rPr>
              <a:t>https://sms.wigal.com.gh/</a:t>
            </a:r>
            <a:r>
              <a:rPr lang="en" sz="1600" b="1">
                <a:solidFill>
                  <a:schemeClr val="dk2"/>
                </a:solidFill>
              </a:rPr>
              <a:t>)</a:t>
            </a:r>
            <a:endParaRPr sz="1600" b="1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 b="1">
                <a:solidFill>
                  <a:schemeClr val="dk2"/>
                </a:solidFill>
              </a:rPr>
              <a:t>On the website click on the sign in option, to directly access the FROG web application (ie: </a:t>
            </a:r>
            <a:r>
              <a:rPr lang="en" sz="1600" b="1" u="sng">
                <a:solidFill>
                  <a:schemeClr val="hlink"/>
                </a:solidFill>
                <a:hlinkClick r:id="rId4"/>
              </a:rPr>
              <a:t>https://frog.wigal.com.gh/login</a:t>
            </a:r>
            <a:r>
              <a:rPr lang="en" sz="1600" b="1">
                <a:solidFill>
                  <a:schemeClr val="dk2"/>
                </a:solidFill>
              </a:rPr>
              <a:t>)</a:t>
            </a:r>
            <a:endParaRPr sz="16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600"/>
              </a:spcAft>
              <a:buSzPts val="1300"/>
              <a:buNone/>
            </a:pP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"/>
          <p:cNvSpPr/>
          <p:nvPr/>
        </p:nvSpPr>
        <p:spPr>
          <a:xfrm>
            <a:off x="0" y="4747100"/>
            <a:ext cx="9144000" cy="39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7" name="Google Shape;167;p4"/>
          <p:cNvSpPr txBox="1">
            <a:spLocks noGrp="1"/>
          </p:cNvSpPr>
          <p:nvPr>
            <p:ph type="title" idx="4294967295"/>
          </p:nvPr>
        </p:nvSpPr>
        <p:spPr>
          <a:xfrm>
            <a:off x="2279500" y="-76200"/>
            <a:ext cx="35196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200"/>
              <a:t>Create a FROG Account</a:t>
            </a:r>
            <a:endParaRPr sz="2200"/>
          </a:p>
        </p:txBody>
      </p:sp>
      <p:sp>
        <p:nvSpPr>
          <p:cNvPr id="168" name="Google Shape;168;p4"/>
          <p:cNvSpPr txBox="1">
            <a:spLocks noGrp="1"/>
          </p:cNvSpPr>
          <p:nvPr>
            <p:ph type="body" idx="4294967295"/>
          </p:nvPr>
        </p:nvSpPr>
        <p:spPr>
          <a:xfrm>
            <a:off x="2140575" y="300600"/>
            <a:ext cx="51435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300"/>
              <a:buNone/>
            </a:pPr>
            <a:r>
              <a:rPr lang="en"/>
              <a:t>Fill and complete the requested details below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83410A-34D8-B759-A658-0B1B24513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96" y="648301"/>
            <a:ext cx="8611262" cy="3827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dac7012dde_0_15"/>
          <p:cNvSpPr/>
          <p:nvPr/>
        </p:nvSpPr>
        <p:spPr>
          <a:xfrm>
            <a:off x="0" y="4747100"/>
            <a:ext cx="9144000" cy="39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5" name="Google Shape;175;g1dac7012dde_0_15"/>
          <p:cNvSpPr txBox="1">
            <a:spLocks noGrp="1"/>
          </p:cNvSpPr>
          <p:nvPr>
            <p:ph type="title" idx="4294967295"/>
          </p:nvPr>
        </p:nvSpPr>
        <p:spPr>
          <a:xfrm>
            <a:off x="1593700" y="-76200"/>
            <a:ext cx="63354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200"/>
              <a:t>Activate your Email and Phone Number</a:t>
            </a:r>
            <a:endParaRPr sz="2200"/>
          </a:p>
        </p:txBody>
      </p:sp>
      <p:sp>
        <p:nvSpPr>
          <p:cNvPr id="176" name="Google Shape;176;g1dac7012dde_0_15"/>
          <p:cNvSpPr txBox="1">
            <a:spLocks noGrp="1"/>
          </p:cNvSpPr>
          <p:nvPr>
            <p:ph type="body" idx="4294967295"/>
          </p:nvPr>
        </p:nvSpPr>
        <p:spPr>
          <a:xfrm>
            <a:off x="717850" y="300600"/>
            <a:ext cx="75270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/>
              <a:t>Ensure that your Phone Number and Email are validated, in order to complete the signup process.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None/>
            </a:pPr>
            <a:endParaRPr/>
          </a:p>
        </p:txBody>
      </p:sp>
      <p:pic>
        <p:nvPicPr>
          <p:cNvPr id="177" name="Google Shape;177;g1dac7012dde_0_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3175" y="648300"/>
            <a:ext cx="7600823" cy="405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dac7012dde_0_22"/>
          <p:cNvSpPr/>
          <p:nvPr/>
        </p:nvSpPr>
        <p:spPr>
          <a:xfrm>
            <a:off x="0" y="4747100"/>
            <a:ext cx="9144000" cy="39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3" name="Google Shape;183;g1dac7012dde_0_22"/>
          <p:cNvSpPr txBox="1">
            <a:spLocks noGrp="1"/>
          </p:cNvSpPr>
          <p:nvPr>
            <p:ph type="title" idx="4294967295"/>
          </p:nvPr>
        </p:nvSpPr>
        <p:spPr>
          <a:xfrm>
            <a:off x="1212700" y="-76200"/>
            <a:ext cx="63354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200"/>
              <a:t>The FROG Dashboard</a:t>
            </a:r>
            <a:endParaRPr sz="2200"/>
          </a:p>
        </p:txBody>
      </p:sp>
      <p:sp>
        <p:nvSpPr>
          <p:cNvPr id="184" name="Google Shape;184;g1dac7012dde_0_22"/>
          <p:cNvSpPr txBox="1">
            <a:spLocks noGrp="1"/>
          </p:cNvSpPr>
          <p:nvPr>
            <p:ph type="body" idx="4294967295"/>
          </p:nvPr>
        </p:nvSpPr>
        <p:spPr>
          <a:xfrm>
            <a:off x="1251250" y="300600"/>
            <a:ext cx="36798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300"/>
              <a:buNone/>
            </a:pPr>
            <a:r>
              <a:rPr lang="en"/>
              <a:t>You now have access to your FROG dashboard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49957-E178-30AE-6319-8E7AA4361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63" y="753600"/>
            <a:ext cx="8301162" cy="372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 txBox="1">
            <a:spLocks noGrp="1"/>
          </p:cNvSpPr>
          <p:nvPr>
            <p:ph type="title"/>
          </p:nvPr>
        </p:nvSpPr>
        <p:spPr>
          <a:xfrm>
            <a:off x="733975" y="-1252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800">
                <a:solidFill>
                  <a:srgbClr val="000000"/>
                </a:solidFill>
              </a:rPr>
              <a:t>Getting your Spreadsheet prepared</a:t>
            </a:r>
            <a:endParaRPr sz="3000"/>
          </a:p>
        </p:txBody>
      </p:sp>
      <p:pic>
        <p:nvPicPr>
          <p:cNvPr id="191" name="Google Shape;19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0462" y="1213710"/>
            <a:ext cx="4778063" cy="349566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5"/>
          <p:cNvSpPr/>
          <p:nvPr/>
        </p:nvSpPr>
        <p:spPr>
          <a:xfrm>
            <a:off x="6214530" y="2275268"/>
            <a:ext cx="2266800" cy="1098000"/>
          </a:xfrm>
          <a:prstGeom prst="wedgeEllipseCallout">
            <a:avLst>
              <a:gd name="adj1" fmla="val -249060"/>
              <a:gd name="adj2" fmla="val -64279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Click on the Shaded ‘A‘ area to select the entire column to affect your formatting.</a:t>
            </a:r>
            <a:endParaRPr sz="1800" b="0" i="0" u="none" strike="noStrike" cap="none">
              <a:solidFill>
                <a:srgbClr val="4F4D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208150" y="493900"/>
            <a:ext cx="73188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Step 1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Click on the A (that is the column A) to select the entire column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6297325" y="3791425"/>
            <a:ext cx="2101200" cy="11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NB: All numbers should be entered in the first column which is column A.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dac7012dde_0_36"/>
          <p:cNvSpPr txBox="1">
            <a:spLocks noGrp="1"/>
          </p:cNvSpPr>
          <p:nvPr>
            <p:ph type="title"/>
          </p:nvPr>
        </p:nvSpPr>
        <p:spPr>
          <a:xfrm>
            <a:off x="733975" y="-1252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800">
                <a:solidFill>
                  <a:srgbClr val="000000"/>
                </a:solidFill>
              </a:rPr>
              <a:t>Getting your Spreadsheet prepared</a:t>
            </a:r>
            <a:endParaRPr sz="3000"/>
          </a:p>
        </p:txBody>
      </p:sp>
      <p:sp>
        <p:nvSpPr>
          <p:cNvPr id="200" name="Google Shape;200;g1dac7012dde_0_36"/>
          <p:cNvSpPr txBox="1"/>
          <p:nvPr/>
        </p:nvSpPr>
        <p:spPr>
          <a:xfrm>
            <a:off x="208150" y="493900"/>
            <a:ext cx="7318800" cy="11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Step 2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Change “General” is the text field to “Number” and click on the Decrease button twice to do away with the decimal places. 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1" name="Google Shape;201;g1dac7012dde_0_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0757" y="1501546"/>
            <a:ext cx="4365940" cy="291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1dac7012dde_0_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5327" y="1865804"/>
            <a:ext cx="2318741" cy="189715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1dac7012dde_0_36"/>
          <p:cNvSpPr/>
          <p:nvPr/>
        </p:nvSpPr>
        <p:spPr>
          <a:xfrm>
            <a:off x="7815737" y="2352418"/>
            <a:ext cx="1019100" cy="924000"/>
          </a:xfrm>
          <a:prstGeom prst="wedgeEllipseCallout">
            <a:avLst>
              <a:gd name="adj1" fmla="val -120833"/>
              <a:gd name="adj2" fmla="val 40728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Decrease Decimal button</a:t>
            </a:r>
            <a:endParaRPr sz="1800" b="0" i="0" u="none" strike="noStrike" cap="none">
              <a:solidFill>
                <a:srgbClr val="4F4D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dac7012dde_0_47"/>
          <p:cNvSpPr txBox="1">
            <a:spLocks noGrp="1"/>
          </p:cNvSpPr>
          <p:nvPr>
            <p:ph type="title"/>
          </p:nvPr>
        </p:nvSpPr>
        <p:spPr>
          <a:xfrm>
            <a:off x="733975" y="-1252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800">
                <a:solidFill>
                  <a:srgbClr val="000000"/>
                </a:solidFill>
              </a:rPr>
              <a:t>Getting your Spreadsheet prepared</a:t>
            </a:r>
            <a:endParaRPr sz="3000"/>
          </a:p>
        </p:txBody>
      </p:sp>
      <p:sp>
        <p:nvSpPr>
          <p:cNvPr id="209" name="Google Shape;209;g1dac7012dde_0_47"/>
          <p:cNvSpPr txBox="1"/>
          <p:nvPr/>
        </p:nvSpPr>
        <p:spPr>
          <a:xfrm>
            <a:off x="208150" y="493900"/>
            <a:ext cx="7374600" cy="11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Step 3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You can start entering your numbers preceding them with 233 e.g. 233242918679 or just use the normal format eg; 0242918679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0" name="Google Shape;210;g1dac7012dde_0_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700" y="1451025"/>
            <a:ext cx="6693701" cy="3581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40233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Send a Simple SMS Message</a:t>
            </a:r>
            <a:endParaRPr sz="3000"/>
          </a:p>
        </p:txBody>
      </p:sp>
      <p:sp>
        <p:nvSpPr>
          <p:cNvPr id="216" name="Google Shape;216;p10"/>
          <p:cNvSpPr txBox="1">
            <a:spLocks noGrp="1"/>
          </p:cNvSpPr>
          <p:nvPr>
            <p:ph type="body" idx="2"/>
          </p:nvPr>
        </p:nvSpPr>
        <p:spPr>
          <a:xfrm>
            <a:off x="4619025" y="301600"/>
            <a:ext cx="4462200" cy="44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15"/>
              <a:buNone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To Send a Simple Message:</a:t>
            </a: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15"/>
              <a:buNone/>
            </a:pP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Navigate to Bulk Messaging and Select Send New Message. </a:t>
            </a: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Esure the Message type Option is selected to “Simple Message”</a:t>
            </a: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 the send message To: box, enter the recipient’s number.  For multiple contacts, enter the numbers separated by a comma (,). (Eg: 0265188849,0547930735) </a:t>
            </a:r>
            <a:endParaRPr sz="825">
              <a:solidFill>
                <a:schemeClr val="dk2"/>
              </a:solidFill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Select sender ID, Message type as Text and type the message to be sent. (Please Note: 160 characters = 1 credit) </a:t>
            </a:r>
            <a:endParaRPr sz="825">
              <a:solidFill>
                <a:schemeClr val="dk2"/>
              </a:solidFill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Once done, Confirm to send messages. </a:t>
            </a:r>
            <a:endParaRPr sz="825">
              <a:solidFill>
                <a:schemeClr val="dk2"/>
              </a:solidFill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You can also schedule a message by checking the “Schedule message for later” by providing the Date and Time. </a:t>
            </a:r>
            <a:endParaRPr sz="825">
              <a:solidFill>
                <a:schemeClr val="dk2"/>
              </a:solidFill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on Cancel to cancel the simple message, if the need be.</a:t>
            </a: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</a:pPr>
            <a:r>
              <a:rPr lang="en"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Once you confirm the message, a summary page will be displayed, so you finally confirm on all the details provided.</a:t>
            </a:r>
            <a:endParaRPr sz="715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dac7012dde_0_56"/>
          <p:cNvSpPr/>
          <p:nvPr/>
        </p:nvSpPr>
        <p:spPr>
          <a:xfrm>
            <a:off x="0" y="4747100"/>
            <a:ext cx="9144000" cy="39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2" name="Google Shape;222;g1dac7012dde_0_56"/>
          <p:cNvSpPr txBox="1">
            <a:spLocks noGrp="1"/>
          </p:cNvSpPr>
          <p:nvPr>
            <p:ph type="title" idx="4294967295"/>
          </p:nvPr>
        </p:nvSpPr>
        <p:spPr>
          <a:xfrm>
            <a:off x="1212700" y="-76200"/>
            <a:ext cx="49206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200"/>
              <a:t>Send a Simple SMS Message</a:t>
            </a: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200"/>
          </a:p>
        </p:txBody>
      </p:sp>
      <p:sp>
        <p:nvSpPr>
          <p:cNvPr id="223" name="Google Shape;223;g1dac7012dde_0_56"/>
          <p:cNvSpPr txBox="1">
            <a:spLocks noGrp="1"/>
          </p:cNvSpPr>
          <p:nvPr>
            <p:ph type="body" idx="4294967295"/>
          </p:nvPr>
        </p:nvSpPr>
        <p:spPr>
          <a:xfrm>
            <a:off x="1251250" y="300600"/>
            <a:ext cx="36798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/>
              <a:t>This is a screenshot of a simple message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A5ED70-AF58-E7DF-D9A9-C06081383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78" y="753600"/>
            <a:ext cx="8396578" cy="372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dac7012dde_0_63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40233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Send a Bulk SMS Message</a:t>
            </a:r>
            <a:endParaRPr sz="3000"/>
          </a:p>
        </p:txBody>
      </p:sp>
      <p:sp>
        <p:nvSpPr>
          <p:cNvPr id="230" name="Google Shape;230;g1dac7012dde_0_63"/>
          <p:cNvSpPr txBox="1">
            <a:spLocks noGrp="1"/>
          </p:cNvSpPr>
          <p:nvPr>
            <p:ph type="body" idx="2"/>
          </p:nvPr>
        </p:nvSpPr>
        <p:spPr>
          <a:xfrm>
            <a:off x="4619025" y="301600"/>
            <a:ext cx="4462200" cy="44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15"/>
              <a:buNone/>
            </a:pPr>
            <a:r>
              <a:rPr lang="en"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To Send a Simple Message:</a:t>
            </a: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15"/>
              <a:buNone/>
            </a:pP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Navigate to Bulk Messaging and Select Send New Message. </a:t>
            </a: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Esure the Message type Option is selected to “Bulk Message To Groups”</a:t>
            </a: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Select sender ID, Message type as Text and type the message to be sent. (Please Note: 160 characters = 1 credit) </a:t>
            </a:r>
            <a:endParaRPr sz="925">
              <a:solidFill>
                <a:schemeClr val="dk2"/>
              </a:solidFill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Once done, Confirm to send messages. </a:t>
            </a:r>
            <a:endParaRPr sz="925">
              <a:solidFill>
                <a:schemeClr val="dk2"/>
              </a:solidFill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You can also schedule a message by checking the “Schedule message for later” by providing the Date and Time. </a:t>
            </a:r>
            <a:endParaRPr sz="925">
              <a:solidFill>
                <a:schemeClr val="dk2"/>
              </a:solidFill>
            </a:endParaRPr>
          </a:p>
          <a:p>
            <a:pPr marL="3429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on Cancel to cancel the simple message, if the need be.</a:t>
            </a: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lang="en"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Once you confirm the message, a summary page will be displayed, so you finally confirm on all the details provided.</a:t>
            </a:r>
            <a:endParaRPr sz="814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dac7012dde_0_68"/>
          <p:cNvSpPr/>
          <p:nvPr/>
        </p:nvSpPr>
        <p:spPr>
          <a:xfrm>
            <a:off x="0" y="4747100"/>
            <a:ext cx="9144000" cy="39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6" name="Google Shape;236;g1dac7012dde_0_68"/>
          <p:cNvSpPr txBox="1">
            <a:spLocks noGrp="1"/>
          </p:cNvSpPr>
          <p:nvPr>
            <p:ph type="title" idx="4294967295"/>
          </p:nvPr>
        </p:nvSpPr>
        <p:spPr>
          <a:xfrm>
            <a:off x="1212700" y="-76200"/>
            <a:ext cx="49206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200"/>
              <a:t>Send a Bulk SMS Message</a:t>
            </a: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200"/>
          </a:p>
        </p:txBody>
      </p:sp>
      <p:sp>
        <p:nvSpPr>
          <p:cNvPr id="237" name="Google Shape;237;g1dac7012dde_0_68"/>
          <p:cNvSpPr txBox="1">
            <a:spLocks noGrp="1"/>
          </p:cNvSpPr>
          <p:nvPr>
            <p:ph type="body" idx="4294967295"/>
          </p:nvPr>
        </p:nvSpPr>
        <p:spPr>
          <a:xfrm>
            <a:off x="1251250" y="300600"/>
            <a:ext cx="36798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/>
              <a:t>This is a screenshot of a Bulk message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052A08-BFAF-D913-5299-544BE6B55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22" y="753600"/>
            <a:ext cx="8404528" cy="372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dac7012dde_0_68"/>
          <p:cNvSpPr/>
          <p:nvPr/>
        </p:nvSpPr>
        <p:spPr>
          <a:xfrm>
            <a:off x="0" y="4747100"/>
            <a:ext cx="9144000" cy="39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6" name="Google Shape;236;g1dac7012dde_0_68"/>
          <p:cNvSpPr txBox="1">
            <a:spLocks noGrp="1"/>
          </p:cNvSpPr>
          <p:nvPr>
            <p:ph type="title" idx="4294967295"/>
          </p:nvPr>
        </p:nvSpPr>
        <p:spPr>
          <a:xfrm>
            <a:off x="1212700" y="-76200"/>
            <a:ext cx="49206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200" dirty="0"/>
              <a:t>Schedule Alerts</a:t>
            </a:r>
            <a:endParaRPr sz="22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200" dirty="0"/>
          </a:p>
        </p:txBody>
      </p:sp>
      <p:sp>
        <p:nvSpPr>
          <p:cNvPr id="237" name="Google Shape;237;g1dac7012dde_0_68"/>
          <p:cNvSpPr txBox="1">
            <a:spLocks noGrp="1"/>
          </p:cNvSpPr>
          <p:nvPr>
            <p:ph type="body" idx="4294967295"/>
          </p:nvPr>
        </p:nvSpPr>
        <p:spPr>
          <a:xfrm>
            <a:off x="1251250" y="300600"/>
            <a:ext cx="36798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/>
              <a:t>This is a screenshot of a Bulk message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EC6A38-23CA-8F09-C15E-9CDFDBEE3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98" y="648300"/>
            <a:ext cx="8579458" cy="388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80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"/>
          <p:cNvSpPr txBox="1">
            <a:spLocks noGrp="1"/>
          </p:cNvSpPr>
          <p:nvPr>
            <p:ph type="title"/>
          </p:nvPr>
        </p:nvSpPr>
        <p:spPr>
          <a:xfrm>
            <a:off x="715100" y="1404575"/>
            <a:ext cx="8294700" cy="3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6500">
                <a:solidFill>
                  <a:srgbClr val="333333"/>
                </a:solidFill>
              </a:rPr>
              <a:t>Questions &amp; Answers</a:t>
            </a:r>
            <a:endParaRPr sz="3500">
              <a:solidFill>
                <a:srgbClr val="33333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500">
                <a:solidFill>
                  <a:srgbClr val="333333"/>
                </a:solidFill>
              </a:rPr>
              <a:t>                </a:t>
            </a:r>
            <a:endParaRPr sz="3500">
              <a:solidFill>
                <a:srgbClr val="33333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br>
              <a:rPr lang="en" sz="3500">
                <a:solidFill>
                  <a:srgbClr val="333333"/>
                </a:solidFill>
              </a:rPr>
            </a:br>
            <a:r>
              <a:rPr lang="en" sz="3500">
                <a:solidFill>
                  <a:srgbClr val="333333"/>
                </a:solidFill>
              </a:rPr>
              <a:t>      </a:t>
            </a:r>
            <a:endParaRPr sz="350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728</Words>
  <Application>Microsoft Office PowerPoint</Application>
  <PresentationFormat>On-screen Show (16:9)</PresentationFormat>
  <Paragraphs>88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Lato</vt:lpstr>
      <vt:lpstr>Raleway</vt:lpstr>
      <vt:lpstr>Arial</vt:lpstr>
      <vt:lpstr>Calibri</vt:lpstr>
      <vt:lpstr>Streamline</vt:lpstr>
      <vt:lpstr>USING SMS FOR MINISTRY </vt:lpstr>
      <vt:lpstr>Outline</vt:lpstr>
      <vt:lpstr>Introduction to FROG </vt:lpstr>
      <vt:lpstr>How do i access the FROG platform </vt:lpstr>
      <vt:lpstr>Create a FROG Account</vt:lpstr>
      <vt:lpstr>Activate your Email and Phone Number</vt:lpstr>
      <vt:lpstr>The FROG Dashboard</vt:lpstr>
      <vt:lpstr>Getting your Spreadsheet prepared</vt:lpstr>
      <vt:lpstr>Getting your Spreadsheet prepared</vt:lpstr>
      <vt:lpstr>Getting your Spreadsheet prepared</vt:lpstr>
      <vt:lpstr>Send a Simple SMS Message</vt:lpstr>
      <vt:lpstr>Send a Simple SMS Message </vt:lpstr>
      <vt:lpstr>Send a Bulk SMS Message</vt:lpstr>
      <vt:lpstr>Send a Bulk SMS Message </vt:lpstr>
      <vt:lpstr>Schedule Alerts </vt:lpstr>
      <vt:lpstr>Questions &amp; Answers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SMS FOR MINISTRY </dc:title>
  <dc:creator>Wigal</dc:creator>
  <cp:lastModifiedBy>Mary Dede Owusu</cp:lastModifiedBy>
  <cp:revision>9</cp:revision>
  <dcterms:modified xsi:type="dcterms:W3CDTF">2024-09-22T18:36:19Z</dcterms:modified>
</cp:coreProperties>
</file>